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8.jpg" ContentType="image/jpeg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1" r:id="rId5"/>
    <p:sldMasterId id="2147483734" r:id="rId6"/>
  </p:sldMasterIdLst>
  <p:notesMasterIdLst>
    <p:notesMasterId r:id="rId22"/>
  </p:notesMasterIdLst>
  <p:sldIdLst>
    <p:sldId id="290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1" r:id="rId16"/>
    <p:sldId id="302" r:id="rId17"/>
    <p:sldId id="303" r:id="rId18"/>
    <p:sldId id="304" r:id="rId19"/>
    <p:sldId id="305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D28D"/>
    <a:srgbClr val="16D8C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1291" autoAdjust="0"/>
  </p:normalViewPr>
  <p:slideViewPr>
    <p:cSldViewPr snapToGrid="0">
      <p:cViewPr varScale="1">
        <p:scale>
          <a:sx n="89" d="100"/>
          <a:sy n="89" d="100"/>
        </p:scale>
        <p:origin x="1062" y="96"/>
      </p:cViewPr>
      <p:guideLst/>
    </p:cSldViewPr>
  </p:slideViewPr>
  <p:outlineViewPr>
    <p:cViewPr>
      <p:scale>
        <a:sx n="33" d="100"/>
        <a:sy n="33" d="100"/>
      </p:scale>
      <p:origin x="0" y="-12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5:48.348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6:04.133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6:05.080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6:10.063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6:17.147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6:18.095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6:19.564"/>
    </inkml:context>
    <inkml:brush xml:id="br0">
      <inkml:brushProperty name="width" value="0.2" units="cm"/>
      <inkml:brushProperty name="height" value="0.4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5:49.078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5:49.994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5:51.616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5:54.97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5:55.97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5:57.32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5:58.04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68.08511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17-08-15T20:36:03.249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9921A-A162-4E69-8360-B95B94384325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6942-8749-4F3E-92DF-62E72CECF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714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189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076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4917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14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880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22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43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5011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38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234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8719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158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72" y="0"/>
            <a:ext cx="12192000" cy="685800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329609" y="470490"/>
            <a:ext cx="11536326" cy="5917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32" y="1488218"/>
            <a:ext cx="6564736" cy="191322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210232" y="6353673"/>
            <a:ext cx="577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u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www.seedifferent.ca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42596" y="3429000"/>
            <a:ext cx="7906808" cy="645054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781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988362"/>
            <a:ext cx="10780776" cy="830122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30688"/>
            <a:ext cx="12192000" cy="48768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6CB321-D85D-468D-A714-18BF96E045BE}" type="datetimeFigureOut">
              <a:rPr lang="en-CA" smtClean="0"/>
              <a:t>2018-11-07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60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C008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193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>
            <a:lvl1pPr>
              <a:defRPr>
                <a:solidFill>
                  <a:srgbClr val="EC008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71525" y="714376"/>
            <a:ext cx="7734300" cy="478155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0953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72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329609" y="470490"/>
            <a:ext cx="11536326" cy="591702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32" y="1488218"/>
            <a:ext cx="6564735" cy="191322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210232" y="6353673"/>
            <a:ext cx="577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u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www.seedifferent.ca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42596" y="3429000"/>
            <a:ext cx="7906808" cy="645054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316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24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512" y="669184"/>
            <a:ext cx="107000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120" baseline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6CB321-D85D-468D-A714-18BF96E045BE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04805"/>
            <a:ext cx="12192000" cy="753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79" y="6203346"/>
            <a:ext cx="2387642" cy="6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96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4" y="499533"/>
            <a:ext cx="10772775" cy="1176867"/>
          </a:xfrm>
        </p:spPr>
        <p:txBody>
          <a:bodyPr>
            <a:normAutofit/>
          </a:bodyPr>
          <a:lstStyle>
            <a:lvl1pPr>
              <a:defRPr sz="44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981200"/>
            <a:ext cx="10753725" cy="379666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20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512" y="736930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2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4" y="499534"/>
            <a:ext cx="10772775" cy="120144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5924916"/>
            <a:ext cx="12192000" cy="933084"/>
          </a:xfrm>
          <a:prstGeom prst="rect">
            <a:avLst/>
          </a:prstGeom>
        </p:spPr>
        <p:txBody>
          <a:bodyPr/>
          <a:lstStyle/>
          <a:p>
            <a:fld id="{7B0009BD-45A0-4524-964F-7F077B8068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163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966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029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0316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5924916"/>
            <a:ext cx="12192000" cy="933084"/>
          </a:xfrm>
          <a:prstGeom prst="rect">
            <a:avLst/>
          </a:prstGeom>
        </p:spPr>
        <p:txBody>
          <a:bodyPr/>
          <a:lstStyle/>
          <a:p>
            <a:fld id="{7B0009BD-45A0-4524-964F-7F077B8068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3875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5924916"/>
            <a:ext cx="12192000" cy="933084"/>
          </a:xfrm>
          <a:prstGeom prst="rect">
            <a:avLst/>
          </a:prstGeom>
        </p:spPr>
        <p:txBody>
          <a:bodyPr/>
          <a:lstStyle/>
          <a:p>
            <a:fld id="{7B0009BD-45A0-4524-964F-7F077B8068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77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24070"/>
          </a:xfrm>
          <a:prstGeom prst="rect">
            <a:avLst/>
          </a:prstGeom>
          <a:solidFill>
            <a:srgbClr val="E2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512" y="669184"/>
            <a:ext cx="107000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120" baseline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6CB321-D85D-468D-A714-18BF96E045BE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5924916"/>
            <a:ext cx="12192000" cy="933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0009BD-45A0-4524-964F-7F077B80685D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20885"/>
            <a:ext cx="12192000" cy="753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93006"/>
            <a:ext cx="2438400" cy="6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7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005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129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  <a:lvl2pPr>
              <a:defRPr sz="2800">
                <a:latin typeface="+mn-lt"/>
                <a:cs typeface="Arial" panose="020B0604020202020204" pitchFamily="34" charset="0"/>
              </a:defRPr>
            </a:lvl2pPr>
            <a:lvl3pPr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 sz="2000">
                <a:latin typeface="+mn-lt"/>
                <a:cs typeface="Arial" panose="020B0604020202020204" pitchFamily="34" charset="0"/>
              </a:defRPr>
            </a:lvl4pPr>
            <a:lvl5pPr>
              <a:defRPr sz="2000"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538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988362"/>
            <a:ext cx="10780776" cy="830122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30688"/>
            <a:ext cx="12192000" cy="48768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6CB321-D85D-468D-A714-18BF96E045BE}" type="datetimeFigureOut">
              <a:rPr lang="en-CA" smtClean="0"/>
              <a:t>2018-11-07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750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097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71525" y="714376"/>
            <a:ext cx="7734300" cy="478155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374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72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329609" y="470490"/>
            <a:ext cx="11536326" cy="5917020"/>
          </a:xfrm>
          <a:prstGeom prst="rect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32" y="1488218"/>
            <a:ext cx="6564735" cy="191321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210232" y="6353673"/>
            <a:ext cx="577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u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www.seedifferent.ca 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42596" y="3429000"/>
            <a:ext cx="7906808" cy="645054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1423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24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512" y="669184"/>
            <a:ext cx="107000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120" baseline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6CB321-D85D-468D-A714-18BF96E045BE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04805"/>
            <a:ext cx="12192000" cy="753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79" y="6203346"/>
            <a:ext cx="2387642" cy="6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68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4" y="499533"/>
            <a:ext cx="10772775" cy="1176867"/>
          </a:xfrm>
        </p:spPr>
        <p:txBody>
          <a:bodyPr>
            <a:normAutofit/>
          </a:bodyPr>
          <a:lstStyle>
            <a:lvl1pPr>
              <a:defRPr sz="44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981200"/>
            <a:ext cx="10753725" cy="379666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1600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512" y="736930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522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4" y="499534"/>
            <a:ext cx="10772775" cy="120144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968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4" y="499533"/>
            <a:ext cx="10772775" cy="1176867"/>
          </a:xfrm>
        </p:spPr>
        <p:txBody>
          <a:bodyPr>
            <a:normAutofit/>
          </a:bodyPr>
          <a:lstStyle>
            <a:lvl1pPr>
              <a:defRPr sz="44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981200"/>
            <a:ext cx="10753725" cy="379666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985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966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029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0316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631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746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073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1298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  <a:lvl2pPr>
              <a:defRPr sz="2800">
                <a:latin typeface="+mn-lt"/>
                <a:cs typeface="Arial" panose="020B0604020202020204" pitchFamily="34" charset="0"/>
              </a:defRPr>
            </a:lvl2pPr>
            <a:lvl3pPr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 sz="2000">
                <a:latin typeface="+mn-lt"/>
                <a:cs typeface="Arial" panose="020B0604020202020204" pitchFamily="34" charset="0"/>
              </a:defRPr>
            </a:lvl4pPr>
            <a:lvl5pPr>
              <a:defRPr sz="2000"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69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988362"/>
            <a:ext cx="10780776" cy="830122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30688"/>
            <a:ext cx="12192000" cy="48768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6CB321-D85D-468D-A714-18BF96E045BE}" type="datetimeFigureOut">
              <a:rPr lang="en-CA" smtClean="0"/>
              <a:t>2018-11-07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193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787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71525" y="714376"/>
            <a:ext cx="7734300" cy="478155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96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512" y="736930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rgbClr val="EC008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83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4" y="499534"/>
            <a:ext cx="10772775" cy="120144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EC008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8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96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029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0316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93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35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82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129867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  <a:lvl2pPr>
              <a:defRPr sz="2800">
                <a:latin typeface="+mn-lt"/>
                <a:cs typeface="Arial" panose="020B0604020202020204" pitchFamily="34" charset="0"/>
              </a:defRPr>
            </a:lvl2pPr>
            <a:lvl3pPr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 sz="2000">
                <a:latin typeface="+mn-lt"/>
                <a:cs typeface="Arial" panose="020B0604020202020204" pitchFamily="34" charset="0"/>
              </a:defRPr>
            </a:lvl4pPr>
            <a:lvl5pPr>
              <a:defRPr sz="2000"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83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11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104805"/>
            <a:ext cx="12192000" cy="753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203346"/>
            <a:ext cx="2438400" cy="6958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324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6656" y="6362700"/>
            <a:ext cx="576411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35EC9BF-685F-4B6C-B779-900C2E33FD0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431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120" baseline="0">
          <a:solidFill>
            <a:srgbClr val="EC008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11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104805"/>
            <a:ext cx="12192000" cy="753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79" y="6203346"/>
            <a:ext cx="2387642" cy="6958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324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6656" y="6362700"/>
            <a:ext cx="576411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35EC9BF-685F-4B6C-B779-900C2E33FD0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22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120" baseline="0">
          <a:solidFill>
            <a:schemeClr val="accent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11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104805"/>
            <a:ext cx="12192000" cy="753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79" y="6203346"/>
            <a:ext cx="2387642" cy="69585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324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6656" y="6371883"/>
            <a:ext cx="576411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35EC9BF-685F-4B6C-B779-900C2E33FD0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046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120" baseline="0">
          <a:solidFill>
            <a:schemeClr val="accent3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8.xml"/><Relationship Id="rId18" Type="http://schemas.openxmlformats.org/officeDocument/2006/relationships/customXml" Target="../ink/ink12.xml"/><Relationship Id="rId3" Type="http://schemas.openxmlformats.org/officeDocument/2006/relationships/image" Target="../media/image8.jpg"/><Relationship Id="rId21" Type="http://schemas.openxmlformats.org/officeDocument/2006/relationships/customXml" Target="../ink/ink14.xml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17" Type="http://schemas.openxmlformats.org/officeDocument/2006/relationships/customXml" Target="../ink/ink11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0.xml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9.emf"/><Relationship Id="rId15" Type="http://schemas.openxmlformats.org/officeDocument/2006/relationships/image" Target="../media/image11.emf"/><Relationship Id="rId10" Type="http://schemas.openxmlformats.org/officeDocument/2006/relationships/image" Target="../media/image10.emf"/><Relationship Id="rId19" Type="http://schemas.openxmlformats.org/officeDocument/2006/relationships/customXml" Target="../ink/ink13.xml"/><Relationship Id="rId4" Type="http://schemas.openxmlformats.org/officeDocument/2006/relationships/customXml" Target="../ink/ink1.xml"/><Relationship Id="rId9" Type="http://schemas.openxmlformats.org/officeDocument/2006/relationships/customXml" Target="../ink/ink5.xml"/><Relationship Id="rId14" Type="http://schemas.openxmlformats.org/officeDocument/2006/relationships/customXml" Target="../ink/ink9.xml"/><Relationship Id="rId22" Type="http://schemas.openxmlformats.org/officeDocument/2006/relationships/customXml" Target="../ink/ink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verydayfeminism.com/wp-content/uploads/2014/09/Untitled1-300x225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witter.com/cechr_uod/status/73104601863306035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2300" y="3416300"/>
            <a:ext cx="11239500" cy="645054"/>
          </a:xfrm>
        </p:spPr>
        <p:txBody>
          <a:bodyPr/>
          <a:lstStyle/>
          <a:p>
            <a:r>
              <a:rPr lang="en-US" dirty="0"/>
              <a:t>Workshop 2: Exploring My Power and Privilege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57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Paper Basket Exercise</a:t>
            </a:r>
            <a:br>
              <a:rPr lang="en-US" dirty="0"/>
            </a:br>
            <a:r>
              <a:rPr lang="en-US" sz="4000" dirty="0"/>
              <a:t>Part 2: Scenarios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50" y="1803400"/>
            <a:ext cx="2919174" cy="3797300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87727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Flower</a:t>
            </a:r>
            <a:br>
              <a:rPr lang="en-US" dirty="0"/>
            </a:br>
            <a:r>
              <a:rPr lang="en-US" dirty="0"/>
              <a:t>Part 1: Group Power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81" y="1498600"/>
            <a:ext cx="8686414" cy="422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6260940" y="1993760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4940" y="192176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6997860" y="2095640"/>
              <a:ext cx="36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1860" y="202364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7480260" y="256544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4260" y="249344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7747020" y="322568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11020" y="315368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7785180" y="3721040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49180" y="364904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7619940" y="4394240"/>
              <a:ext cx="360" cy="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3940" y="432224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7175340" y="4800680"/>
              <a:ext cx="36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39340" y="472868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6540660" y="5118200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04660" y="504620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5918220" y="5067440"/>
              <a:ext cx="360" cy="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82220" y="499544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5410260" y="4813280"/>
              <a:ext cx="3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74260" y="474128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/>
              <p14:cNvContentPartPr/>
              <p14:nvPr/>
            </p14:nvContentPartPr>
            <p14:xfrm>
              <a:off x="4940460" y="4406840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04460" y="433484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4737060" y="3746600"/>
              <a:ext cx="360" cy="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01060" y="367460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/>
              <p14:cNvContentPartPr/>
              <p14:nvPr/>
            </p14:nvContentPartPr>
            <p14:xfrm>
              <a:off x="4825980" y="3136760"/>
              <a:ext cx="360" cy="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89980" y="306476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/>
              <p14:cNvContentPartPr/>
              <p14:nvPr/>
            </p14:nvContentPartPr>
            <p14:xfrm>
              <a:off x="5092740" y="2527280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56740" y="245528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/>
              <p14:cNvContentPartPr/>
              <p14:nvPr/>
            </p14:nvContentPartPr>
            <p14:xfrm>
              <a:off x="5651460" y="2159000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15460" y="2087000"/>
                <a:ext cx="7200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/>
          <p:cNvSpPr txBox="1"/>
          <p:nvPr/>
        </p:nvSpPr>
        <p:spPr>
          <a:xfrm>
            <a:off x="128833" y="6180999"/>
            <a:ext cx="9260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Featured in the Access to Media Education Society’s “Racism for Reel” resource guide (2002), this activity was invented by Enid Lee and developed by members of the </a:t>
            </a:r>
            <a:r>
              <a:rPr lang="en-US" sz="1100" dirty="0" err="1">
                <a:solidFill>
                  <a:schemeClr val="bg1"/>
                </a:solidFill>
              </a:rPr>
              <a:t>DorisMarshall</a:t>
            </a:r>
            <a:r>
              <a:rPr lang="en-US" sz="1100" dirty="0">
                <a:solidFill>
                  <a:schemeClr val="bg1"/>
                </a:solidFill>
              </a:rPr>
              <a:t> Institute in Toronto. It is from the book Becoming an Ally: Breaking the Cycle of Oppression by Anne Bishop. (Halifax NS: </a:t>
            </a:r>
            <a:r>
              <a:rPr lang="en-US" sz="1100" dirty="0" err="1">
                <a:solidFill>
                  <a:schemeClr val="bg1"/>
                </a:solidFill>
              </a:rPr>
              <a:t>Fernwood</a:t>
            </a:r>
            <a:r>
              <a:rPr lang="en-US" sz="1100" dirty="0">
                <a:solidFill>
                  <a:schemeClr val="bg1"/>
                </a:solidFill>
              </a:rPr>
              <a:t>, 1994.)</a:t>
            </a:r>
          </a:p>
        </p:txBody>
      </p:sp>
    </p:spTree>
    <p:extLst>
      <p:ext uri="{BB962C8B-B14F-4D97-AF65-F5344CB8AC3E}">
        <p14:creationId xmlns:p14="http://schemas.microsoft.com/office/powerpoint/2010/main" val="160740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Flower</a:t>
            </a:r>
            <a:br>
              <a:rPr lang="en-US" dirty="0"/>
            </a:br>
            <a:r>
              <a:rPr lang="en-US" dirty="0"/>
              <a:t>Part 2: Individual Power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8833" y="6180999"/>
            <a:ext cx="9260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Featured in the Access to Media Education Society’s “Racism for Reel” resource guide (2002), this activity was invented by Enid Lee and developed by members of the </a:t>
            </a:r>
            <a:r>
              <a:rPr lang="en-US" sz="1100" dirty="0" err="1">
                <a:solidFill>
                  <a:schemeClr val="bg1"/>
                </a:solidFill>
              </a:rPr>
              <a:t>DorisMarshall</a:t>
            </a:r>
            <a:r>
              <a:rPr lang="en-US" sz="1100" dirty="0">
                <a:solidFill>
                  <a:schemeClr val="bg1"/>
                </a:solidFill>
              </a:rPr>
              <a:t> Institute in Toronto. It is from the book Becoming an Ally: Breaking the Cycle of Oppression by Anne Bishop. (Halifax NS: </a:t>
            </a:r>
            <a:r>
              <a:rPr lang="en-US" sz="1100" dirty="0" err="1">
                <a:solidFill>
                  <a:schemeClr val="bg1"/>
                </a:solidFill>
              </a:rPr>
              <a:t>Fernwood</a:t>
            </a:r>
            <a:r>
              <a:rPr lang="en-US" sz="1100" dirty="0">
                <a:solidFill>
                  <a:schemeClr val="bg1"/>
                </a:solidFill>
              </a:rPr>
              <a:t>, 1994.)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74" y="1676400"/>
            <a:ext cx="8937237" cy="4351216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2699624" y="4000500"/>
            <a:ext cx="1841500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95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304" y="3323582"/>
            <a:ext cx="3383280" cy="1920240"/>
          </a:xfrm>
        </p:spPr>
        <p:txBody>
          <a:bodyPr/>
          <a:lstStyle/>
          <a:p>
            <a:r>
              <a:rPr lang="en-CA" dirty="0"/>
              <a:t>“There is no thing as a single-issue struggle because we do not live single-issue lives.”</a:t>
            </a:r>
            <a:br>
              <a:rPr lang="en-CA" dirty="0"/>
            </a:br>
            <a:r>
              <a:rPr lang="en-US" dirty="0"/>
              <a:t>-Audre Lorde </a:t>
            </a:r>
          </a:p>
        </p:txBody>
      </p:sp>
      <p:pic>
        <p:nvPicPr>
          <p:cNvPr id="5" name="Picture 2" descr="https://stavvers.files.wordpress.com/2013/04/301969_452534864833450_34072018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0"/>
            <a:ext cx="4028664" cy="61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5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02" y="2544292"/>
            <a:ext cx="5258634" cy="1176867"/>
          </a:xfrm>
        </p:spPr>
        <p:txBody>
          <a:bodyPr>
            <a:normAutofit fontScale="90000"/>
          </a:bodyPr>
          <a:lstStyle/>
          <a:p>
            <a:r>
              <a:rPr lang="en-US" dirty="0"/>
              <a:t>Walking the Talk: </a:t>
            </a:r>
            <a:br>
              <a:rPr lang="en-US" dirty="0"/>
            </a:br>
            <a:r>
              <a:rPr lang="en-US" sz="4000" dirty="0"/>
              <a:t>Introduction to Social Movements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4284" y="2329135"/>
            <a:ext cx="10772775" cy="1176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kern="1200" spc="-120" baseline="0">
                <a:solidFill>
                  <a:srgbClr val="EC008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Picture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" r="50541" b="562"/>
          <a:stretch/>
        </p:blipFill>
        <p:spPr>
          <a:xfrm>
            <a:off x="5585056" y="190109"/>
            <a:ext cx="6030097" cy="58852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15" y="994785"/>
            <a:ext cx="2382736" cy="21865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752277">
            <a:off x="10257430" y="902577"/>
            <a:ext cx="991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Sexual orientation</a:t>
            </a:r>
            <a:endParaRPr lang="en-CA" sz="11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563">
            <a:off x="8562427" y="2748663"/>
            <a:ext cx="2399388" cy="22017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7184208">
            <a:off x="10647754" y="4444917"/>
            <a:ext cx="82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Ethnic Group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976">
            <a:off x="7516855" y="3151560"/>
            <a:ext cx="2426354" cy="26166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24590" y="5798344"/>
            <a:ext cx="83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Religion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3521">
            <a:off x="7172890" y="450447"/>
            <a:ext cx="2415155" cy="26045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39141" y="-101600"/>
            <a:ext cx="1203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Geographic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88" y="2975065"/>
            <a:ext cx="2440401" cy="26318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2846426">
            <a:off x="6237750" y="5299692"/>
            <a:ext cx="71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Social class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8989">
            <a:off x="8735751" y="2081922"/>
            <a:ext cx="2404611" cy="25932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5864158">
            <a:off x="10948352" y="3284879"/>
            <a:ext cx="815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/>
                </a:solidFill>
              </a:rPr>
              <a:t>Race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363">
            <a:off x="8645672" y="1411546"/>
            <a:ext cx="2402056" cy="25904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4054873">
            <a:off x="10927935" y="2105974"/>
            <a:ext cx="699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/>
                </a:solidFill>
              </a:rPr>
              <a:t>Gender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235">
            <a:off x="6026060" y="2431971"/>
            <a:ext cx="2382607" cy="260377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13717745">
            <a:off x="5278518" y="4329082"/>
            <a:ext cx="928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/>
                </a:solidFill>
              </a:rPr>
              <a:t>Ability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739">
            <a:off x="6099239" y="748427"/>
            <a:ext cx="2537307" cy="27363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18715732">
            <a:off x="5743552" y="979484"/>
            <a:ext cx="1136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/>
                </a:solidFill>
              </a:rPr>
              <a:t>Body Type</a:t>
            </a:r>
          </a:p>
        </p:txBody>
      </p:sp>
    </p:spTree>
    <p:extLst>
      <p:ext uri="{BB962C8B-B14F-4D97-AF65-F5344CB8AC3E}">
        <p14:creationId xmlns:p14="http://schemas.microsoft.com/office/powerpoint/2010/main" val="109804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need to </a:t>
            </a:r>
            <a:r>
              <a:rPr lang="en-US" dirty="0">
                <a:solidFill>
                  <a:schemeClr val="accent1"/>
                </a:solidFill>
              </a:rPr>
              <a:t>value and recognize diversity </a:t>
            </a:r>
            <a:r>
              <a:rPr lang="en-US" dirty="0"/>
              <a:t>to create equity.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need to be aware of the </a:t>
            </a:r>
            <a:r>
              <a:rPr lang="en-US" dirty="0">
                <a:solidFill>
                  <a:schemeClr val="accent1"/>
                </a:solidFill>
              </a:rPr>
              <a:t>contextual privileges </a:t>
            </a:r>
            <a:r>
              <a:rPr lang="en-US" dirty="0"/>
              <a:t>that come with our identity and work to level the playing field.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Intersectionality</a:t>
            </a:r>
            <a:r>
              <a:rPr lang="en-US" dirty="0"/>
              <a:t> ought to be considered when thinking about social change.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Social movements </a:t>
            </a:r>
            <a:r>
              <a:rPr lang="en-US" dirty="0"/>
              <a:t>have emerged by those who are working towards equity.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Social media </a:t>
            </a:r>
            <a:r>
              <a:rPr lang="en-US" dirty="0"/>
              <a:t>has an important role in contemporary social movements.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7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888706" y="1917681"/>
            <a:ext cx="6096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sz="3600" dirty="0"/>
              <a:t>Listening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Right to Pass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Appreciation</a:t>
            </a:r>
          </a:p>
          <a:p>
            <a:pPr marL="571500" lvl="0" indent="-571500">
              <a:buClrTx/>
              <a:buFont typeface="Arial" panose="020B0604020202020204" pitchFamily="34" charset="0"/>
              <a:buChar char="•"/>
            </a:pPr>
            <a:r>
              <a:rPr lang="en-US" sz="3600" dirty="0"/>
              <a:t>Confidentiality</a:t>
            </a: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sz="3600" dirty="0"/>
              <a:t>Speak for Yourself</a:t>
            </a: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sz="3600" dirty="0"/>
              <a:t>Right to “Ouch”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1920456"/>
            <a:ext cx="3903776" cy="25963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8664" y="558733"/>
            <a:ext cx="7176085" cy="1197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dirty="0">
                <a:solidFill>
                  <a:schemeClr val="accent1"/>
                </a:solidFill>
              </a:rPr>
              <a:t>Community Commitments</a:t>
            </a:r>
            <a:endParaRPr lang="en-CA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from Workshop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We all have diverse talents, skills and experiences.</a:t>
            </a:r>
          </a:p>
          <a:p>
            <a:pPr lvl="0"/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Canada is a diverse country. This diversity brings numerous challenges and assets to society.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Diversity is a fact. Inclusion is a choice/action. </a:t>
            </a:r>
          </a:p>
          <a:p>
            <a:pPr lvl="0"/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We all have complex identities, consisting of visible and invisible components.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8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vs. Equity Classroom Scenarios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dirty="0"/>
              <a:t>Scenario A: </a:t>
            </a:r>
            <a:r>
              <a:rPr lang="en-US" sz="3200" dirty="0"/>
              <a:t>Lisa has a diagnosed learning disability. She requires more time to write tests. Some students complain that it isn’t fair that she gets more time. </a:t>
            </a:r>
          </a:p>
          <a:p>
            <a:pPr marL="0" lvl="0" indent="0">
              <a:buNone/>
            </a:pPr>
            <a:endParaRPr lang="en-US" sz="3200" dirty="0"/>
          </a:p>
          <a:p>
            <a:pPr lvl="0"/>
            <a:r>
              <a:rPr lang="en-US" sz="3200" i="1" dirty="0"/>
              <a:t>Discussion with a partner: </a:t>
            </a:r>
          </a:p>
          <a:p>
            <a:pPr lvl="0"/>
            <a:r>
              <a:rPr lang="en-US" sz="3200" dirty="0"/>
              <a:t>1) Is it fair Lisa gets more time?  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5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vs. Equity Classroom Scenarios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1981200"/>
            <a:ext cx="10753725" cy="3796665"/>
          </a:xfrm>
        </p:spPr>
        <p:txBody>
          <a:bodyPr/>
          <a:lstStyle/>
          <a:p>
            <a:r>
              <a:rPr lang="en-US" sz="3200" b="1" dirty="0"/>
              <a:t>Scenario B: </a:t>
            </a:r>
            <a:r>
              <a:rPr lang="en-CA" sz="3200" dirty="0" err="1"/>
              <a:t>Ms.K</a:t>
            </a:r>
            <a:r>
              <a:rPr lang="en-CA" sz="3200" dirty="0"/>
              <a:t> reminds students that everyone is required to show up to class on time, at 9:00am sharp. Mark lives farther away than everyone else. He asks </a:t>
            </a:r>
            <a:r>
              <a:rPr lang="en-CA" sz="3200" dirty="0" err="1"/>
              <a:t>Ms.K</a:t>
            </a:r>
            <a:r>
              <a:rPr lang="en-CA" sz="3200" dirty="0"/>
              <a:t> if he  can be given an exception to the rule and be allowed to come to class at 9:15am. </a:t>
            </a:r>
            <a:endParaRPr lang="en-CA" sz="3200" i="1" dirty="0"/>
          </a:p>
          <a:p>
            <a:r>
              <a:rPr lang="en-US" sz="3200" i="1" dirty="0"/>
              <a:t>Discussion with your table group: </a:t>
            </a:r>
          </a:p>
          <a:p>
            <a:pPr lvl="0"/>
            <a:r>
              <a:rPr lang="en-US" sz="3200" dirty="0"/>
              <a:t>1) Is it fair that Mark be given an exception to the rule? Why or why not?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3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When is it appropriate to apply the same rule to everyone (Scenario B) and when is it appropriate to offer an accommodation (Scenario A)? 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What would the consequences be if Lisa was treated the same as everyone else?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7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vs. Equity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46" y="1534716"/>
            <a:ext cx="5385329" cy="40389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0633" y="6211669"/>
            <a:ext cx="8886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</a:t>
            </a:r>
            <a:r>
              <a:rPr lang="en-US" dirty="0">
                <a:solidFill>
                  <a:schemeClr val="accent1"/>
                </a:solidFill>
                <a:hlinkClick r:id="rId4"/>
              </a:rPr>
              <a:t>http://everydayfeminism.com/wp-content/uploads/2014/09/Untitled1-300x225.png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0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vs. Equity</a:t>
            </a:r>
          </a:p>
        </p:txBody>
      </p:sp>
      <p:pic>
        <p:nvPicPr>
          <p:cNvPr id="4" name="Picture 2" descr="https://pbs.twimg.com/media/CiUx_GlXEAQYIFg.jpg:lar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11098" r="1351" b="28908"/>
          <a:stretch/>
        </p:blipFill>
        <p:spPr bwMode="auto">
          <a:xfrm>
            <a:off x="2374080" y="1676400"/>
            <a:ext cx="7339062" cy="320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9300" y="50694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002772" y="50694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8474944" y="50694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13151" y="6338170"/>
            <a:ext cx="750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</a:t>
            </a:r>
            <a:r>
              <a:rPr lang="en-CA" u="sng" dirty="0">
                <a:hlinkClick r:id="rId4"/>
              </a:rPr>
              <a:t>https://twitter.com/cechr_uod/status/731046018633060352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942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Paper Basket Exercise</a:t>
            </a:r>
            <a:br>
              <a:rPr lang="en-US" dirty="0"/>
            </a:br>
            <a:r>
              <a:rPr lang="en-US" sz="4000" dirty="0"/>
              <a:t>Part 1: Introduction to Privilege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50" y="1803400"/>
            <a:ext cx="2919174" cy="3797300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60252136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See Different Colour Theme">
      <a:dk1>
        <a:sysClr val="windowText" lastClr="000000"/>
      </a:dk1>
      <a:lt1>
        <a:sysClr val="window" lastClr="FFFFFF"/>
      </a:lt1>
      <a:dk2>
        <a:srgbClr val="262626"/>
      </a:dk2>
      <a:lt2>
        <a:srgbClr val="F6C6E4"/>
      </a:lt2>
      <a:accent1>
        <a:srgbClr val="EC008C"/>
      </a:accent1>
      <a:accent2>
        <a:srgbClr val="12ADB9"/>
      </a:accent2>
      <a:accent3>
        <a:srgbClr val="8B5BB9"/>
      </a:accent3>
      <a:accent4>
        <a:srgbClr val="EF96CE"/>
      </a:accent4>
      <a:accent5>
        <a:srgbClr val="31CEEF"/>
      </a:accent5>
      <a:accent6>
        <a:srgbClr val="57E4EF"/>
      </a:accent6>
      <a:hlink>
        <a:srgbClr val="12ADB9"/>
      </a:hlink>
      <a:folHlink>
        <a:srgbClr val="186AB4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CC5333-2148-48EE-A88A-734B8B90928F}" vid="{53355463-FCDB-4231-8277-522204191217}"/>
    </a:ext>
  </a:extLst>
</a:theme>
</file>

<file path=ppt/theme/theme2.xml><?xml version="1.0" encoding="utf-8"?>
<a:theme xmlns:a="http://schemas.openxmlformats.org/drawingml/2006/main" name="1_Metropolitan">
  <a:themeElements>
    <a:clrScheme name="See Different Colour Theme">
      <a:dk1>
        <a:sysClr val="windowText" lastClr="000000"/>
      </a:dk1>
      <a:lt1>
        <a:sysClr val="window" lastClr="FFFFFF"/>
      </a:lt1>
      <a:dk2>
        <a:srgbClr val="262626"/>
      </a:dk2>
      <a:lt2>
        <a:srgbClr val="F6C6E4"/>
      </a:lt2>
      <a:accent1>
        <a:srgbClr val="EC008C"/>
      </a:accent1>
      <a:accent2>
        <a:srgbClr val="12ADB9"/>
      </a:accent2>
      <a:accent3>
        <a:srgbClr val="8B5BB9"/>
      </a:accent3>
      <a:accent4>
        <a:srgbClr val="EF96CE"/>
      </a:accent4>
      <a:accent5>
        <a:srgbClr val="31CEEF"/>
      </a:accent5>
      <a:accent6>
        <a:srgbClr val="57E4EF"/>
      </a:accent6>
      <a:hlink>
        <a:srgbClr val="12ADB9"/>
      </a:hlink>
      <a:folHlink>
        <a:srgbClr val="186AB4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CC5333-2148-48EE-A88A-734B8B90928F}" vid="{8CB0BD88-5357-4F4E-826C-F49CC862364D}"/>
    </a:ext>
  </a:extLst>
</a:theme>
</file>

<file path=ppt/theme/theme3.xml><?xml version="1.0" encoding="utf-8"?>
<a:theme xmlns:a="http://schemas.openxmlformats.org/drawingml/2006/main" name="2_Metropolitan">
  <a:themeElements>
    <a:clrScheme name="See Different Colour Theme">
      <a:dk1>
        <a:sysClr val="windowText" lastClr="000000"/>
      </a:dk1>
      <a:lt1>
        <a:sysClr val="window" lastClr="FFFFFF"/>
      </a:lt1>
      <a:dk2>
        <a:srgbClr val="262626"/>
      </a:dk2>
      <a:lt2>
        <a:srgbClr val="F6C6E4"/>
      </a:lt2>
      <a:accent1>
        <a:srgbClr val="EC008C"/>
      </a:accent1>
      <a:accent2>
        <a:srgbClr val="12ADB9"/>
      </a:accent2>
      <a:accent3>
        <a:srgbClr val="8B5BB9"/>
      </a:accent3>
      <a:accent4>
        <a:srgbClr val="EF96CE"/>
      </a:accent4>
      <a:accent5>
        <a:srgbClr val="31CEEF"/>
      </a:accent5>
      <a:accent6>
        <a:srgbClr val="57E4EF"/>
      </a:accent6>
      <a:hlink>
        <a:srgbClr val="12ADB9"/>
      </a:hlink>
      <a:folHlink>
        <a:srgbClr val="186AB4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CC5333-2148-48EE-A88A-734B8B90928F}" vid="{E8DCCAAA-5EB6-490A-95A7-97F64516BD4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F68F3DAB2C44AA8098354E25F7F67" ma:contentTypeVersion="2" ma:contentTypeDescription="Create a new document." ma:contentTypeScope="" ma:versionID="7e40cf88ecd77bbf5e4c1bf077a50c1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86dadb08e98e094fa6969272e880eb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D805F2-6688-4A47-90D0-54F709E7B53E}">
  <ds:schemaRefs>
    <ds:schemaRef ds:uri="http://schemas.openxmlformats.org/package/2006/metadata/core-properties"/>
    <ds:schemaRef ds:uri="http://schemas.microsoft.com/sharepoint/v3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F55E89-F61B-437B-919B-71F9D4165B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C08268-409C-47ED-B213-86F0831C8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20160714 See Different PPT Template</Template>
  <TotalTime>1627</TotalTime>
  <Words>454</Words>
  <Application>Microsoft Office PowerPoint</Application>
  <PresentationFormat>Widescreen</PresentationFormat>
  <Paragraphs>71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Palatino Linotype</vt:lpstr>
      <vt:lpstr>Metropolitan</vt:lpstr>
      <vt:lpstr>1_Metropolitan</vt:lpstr>
      <vt:lpstr>2_Metropolitan</vt:lpstr>
      <vt:lpstr>PowerPoint Presentation</vt:lpstr>
      <vt:lpstr>PowerPoint Presentation</vt:lpstr>
      <vt:lpstr>Key Points from Workshop 1</vt:lpstr>
      <vt:lpstr>Equality vs. Equity Classroom Scenarios </vt:lpstr>
      <vt:lpstr>Equality vs. Equity Classroom Scenarios </vt:lpstr>
      <vt:lpstr>Discussion </vt:lpstr>
      <vt:lpstr>Equality vs. Equity</vt:lpstr>
      <vt:lpstr>Equality vs. Equity</vt:lpstr>
      <vt:lpstr>Paper Basket Exercise Part 1: Introduction to Privilege </vt:lpstr>
      <vt:lpstr>Paper Basket Exercise Part 2: Scenarios</vt:lpstr>
      <vt:lpstr>Power Flower Part 1: Group Power</vt:lpstr>
      <vt:lpstr>Power Flower Part 2: Individual Power</vt:lpstr>
      <vt:lpstr>“There is no thing as a single-issue struggle because we do not live single-issue lives.” -Audre Lorde </vt:lpstr>
      <vt:lpstr>Walking the Talk:  Introduction to Social Movements </vt:lpstr>
      <vt:lpstr>Key Concepts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2- Exploring my Power and Privilege</dc:title>
  <dc:creator>Preeti Nayak</dc:creator>
  <cp:lastModifiedBy>Chris Huestis</cp:lastModifiedBy>
  <cp:revision>73</cp:revision>
  <dcterms:created xsi:type="dcterms:W3CDTF">2016-08-17T15:06:19Z</dcterms:created>
  <dcterms:modified xsi:type="dcterms:W3CDTF">2018-11-07T17:51:24Z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0x010100764F68F3DAB2C44AA8098354E25F7F67</vt:lpwstr>
  </property>
</Properties>
</file>